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handoutMasterIdLst>
    <p:handoutMasterId r:id="rId18"/>
  </p:handoutMasterIdLst>
  <p:sldIdLst>
    <p:sldId id="256" r:id="rId2"/>
    <p:sldId id="297" r:id="rId3"/>
    <p:sldId id="298" r:id="rId4"/>
    <p:sldId id="260" r:id="rId5"/>
    <p:sldId id="290" r:id="rId6"/>
    <p:sldId id="273" r:id="rId7"/>
    <p:sldId id="291" r:id="rId8"/>
    <p:sldId id="303" r:id="rId9"/>
    <p:sldId id="294" r:id="rId10"/>
    <p:sldId id="282" r:id="rId11"/>
    <p:sldId id="305" r:id="rId12"/>
    <p:sldId id="300" r:id="rId13"/>
    <p:sldId id="302" r:id="rId14"/>
    <p:sldId id="304" r:id="rId15"/>
    <p:sldId id="26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85968" autoAdjust="0"/>
  </p:normalViewPr>
  <p:slideViewPr>
    <p:cSldViewPr>
      <p:cViewPr>
        <p:scale>
          <a:sx n="81" d="100"/>
          <a:sy n="81" d="100"/>
        </p:scale>
        <p:origin x="-1074" y="390"/>
      </p:cViewPr>
      <p:guideLst>
        <p:guide orient="horz" pos="2160"/>
        <p:guide pos="2880"/>
      </p:guideLst>
    </p:cSldViewPr>
  </p:slideViewPr>
  <p:notesTextViewPr>
    <p:cViewPr>
      <p:scale>
        <a:sx n="1" d="1"/>
        <a:sy n="1" d="1"/>
      </p:scale>
      <p:origin x="0" y="126"/>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Oxford County</c:v>
                </c:pt>
              </c:strCache>
            </c:strRef>
          </c:tx>
          <c:invertIfNegative val="0"/>
          <c:cat>
            <c:strRef>
              <c:f>'Top Health Issues'!$B$2:$D$2</c:f>
              <c:strCache>
                <c:ptCount val="3"/>
                <c:pt idx="0">
                  <c:v>Drug &amp; Alcohol Abuse</c:v>
                </c:pt>
                <c:pt idx="1">
                  <c:v>Physical Activity &amp; Nutrition</c:v>
                </c:pt>
                <c:pt idx="2">
                  <c:v>Mental Health</c:v>
                </c:pt>
              </c:strCache>
            </c:strRef>
          </c:cat>
          <c:val>
            <c:numRef>
              <c:f>'Top Health Issues'!$B$3:$D$3</c:f>
              <c:numCache>
                <c:formatCode>0%</c:formatCode>
                <c:ptCount val="3"/>
                <c:pt idx="0">
                  <c:v>0.91</c:v>
                </c:pt>
                <c:pt idx="1">
                  <c:v>0.85</c:v>
                </c:pt>
                <c:pt idx="2">
                  <c:v>0.84</c:v>
                </c:pt>
              </c:numCache>
            </c:numRef>
          </c:val>
        </c:ser>
        <c:ser>
          <c:idx val="1"/>
          <c:order val="1"/>
          <c:tx>
            <c:strRef>
              <c:f>'Top Health Issues'!$A$4</c:f>
              <c:strCache>
                <c:ptCount val="1"/>
                <c:pt idx="0">
                  <c:v>Maine</c:v>
                </c:pt>
              </c:strCache>
            </c:strRef>
          </c:tx>
          <c:invertIfNegative val="0"/>
          <c:cat>
            <c:strRef>
              <c:f>'Top Health Issues'!$B$2:$D$2</c:f>
              <c:strCache>
                <c:ptCount val="3"/>
                <c:pt idx="0">
                  <c:v>Drug &amp; Alcohol Abuse</c:v>
                </c:pt>
                <c:pt idx="1">
                  <c:v>Physical Activity &amp; Nutrition</c:v>
                </c:pt>
                <c:pt idx="2">
                  <c:v>Mental Health</c:v>
                </c:pt>
              </c:strCache>
            </c:strRef>
          </c:cat>
          <c:val>
            <c:numRef>
              <c:f>'Top Health Issues'!$B$4:$D$4</c:f>
              <c:numCache>
                <c:formatCode>0%</c:formatCode>
                <c:ptCount val="3"/>
                <c:pt idx="0">
                  <c:v>0.8</c:v>
                </c:pt>
                <c:pt idx="1">
                  <c:v>0.69</c:v>
                </c:pt>
                <c:pt idx="2">
                  <c:v>0.71</c:v>
                </c:pt>
              </c:numCache>
            </c:numRef>
          </c:val>
        </c:ser>
        <c:dLbls>
          <c:showLegendKey val="0"/>
          <c:showVal val="1"/>
          <c:showCatName val="0"/>
          <c:showSerName val="0"/>
          <c:showPercent val="0"/>
          <c:showBubbleSize val="0"/>
        </c:dLbls>
        <c:gapWidth val="150"/>
        <c:overlap val="-25"/>
        <c:axId val="142430592"/>
        <c:axId val="142432128"/>
      </c:barChart>
      <c:catAx>
        <c:axId val="142430592"/>
        <c:scaling>
          <c:orientation val="minMax"/>
        </c:scaling>
        <c:delete val="0"/>
        <c:axPos val="b"/>
        <c:majorTickMark val="none"/>
        <c:minorTickMark val="none"/>
        <c:tickLblPos val="nextTo"/>
        <c:crossAx val="142432128"/>
        <c:crosses val="autoZero"/>
        <c:auto val="1"/>
        <c:lblAlgn val="ctr"/>
        <c:lblOffset val="100"/>
        <c:noMultiLvlLbl val="0"/>
      </c:catAx>
      <c:valAx>
        <c:axId val="142432128"/>
        <c:scaling>
          <c:orientation val="minMax"/>
        </c:scaling>
        <c:delete val="1"/>
        <c:axPos val="l"/>
        <c:numFmt formatCode="0%" sourceLinked="1"/>
        <c:majorTickMark val="out"/>
        <c:minorTickMark val="none"/>
        <c:tickLblPos val="nextTo"/>
        <c:crossAx val="14243059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Oxford County</c:v>
                </c:pt>
              </c:strCache>
            </c:strRef>
          </c:tx>
          <c:invertIfNegative val="0"/>
          <c:cat>
            <c:strRef>
              <c:f>'Top Soc Determin'!$B$2:$D$2</c:f>
              <c:strCache>
                <c:ptCount val="3"/>
                <c:pt idx="0">
                  <c:v>Poverty</c:v>
                </c:pt>
                <c:pt idx="1">
                  <c:v>Transportation</c:v>
                </c:pt>
                <c:pt idx="2">
                  <c:v>Employment</c:v>
                </c:pt>
              </c:strCache>
            </c:strRef>
          </c:cat>
          <c:val>
            <c:numRef>
              <c:f>'Top Soc Determin'!$B$3:$D$3</c:f>
              <c:numCache>
                <c:formatCode>0%</c:formatCode>
                <c:ptCount val="3"/>
                <c:pt idx="0">
                  <c:v>0.89</c:v>
                </c:pt>
                <c:pt idx="1">
                  <c:v>0.87</c:v>
                </c:pt>
                <c:pt idx="2">
                  <c:v>0.76</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Transportation</c:v>
                </c:pt>
                <c:pt idx="2">
                  <c:v>Employment</c:v>
                </c:pt>
              </c:strCache>
            </c:strRef>
          </c:cat>
          <c:val>
            <c:numRef>
              <c:f>'Top Soc Determin'!$B$4:$D$4</c:f>
              <c:numCache>
                <c:formatCode>0%</c:formatCode>
                <c:ptCount val="3"/>
                <c:pt idx="0">
                  <c:v>0.78</c:v>
                </c:pt>
                <c:pt idx="1">
                  <c:v>0.67</c:v>
                </c:pt>
                <c:pt idx="2">
                  <c:v>0.64</c:v>
                </c:pt>
              </c:numCache>
            </c:numRef>
          </c:val>
        </c:ser>
        <c:dLbls>
          <c:showLegendKey val="0"/>
          <c:showVal val="1"/>
          <c:showCatName val="0"/>
          <c:showSerName val="0"/>
          <c:showPercent val="0"/>
          <c:showBubbleSize val="0"/>
        </c:dLbls>
        <c:gapWidth val="150"/>
        <c:overlap val="-25"/>
        <c:axId val="143731328"/>
        <c:axId val="143737216"/>
      </c:barChart>
      <c:catAx>
        <c:axId val="143731328"/>
        <c:scaling>
          <c:orientation val="minMax"/>
        </c:scaling>
        <c:delete val="0"/>
        <c:axPos val="b"/>
        <c:majorTickMark val="none"/>
        <c:minorTickMark val="none"/>
        <c:tickLblPos val="nextTo"/>
        <c:crossAx val="143737216"/>
        <c:crosses val="autoZero"/>
        <c:auto val="1"/>
        <c:lblAlgn val="ctr"/>
        <c:lblOffset val="100"/>
        <c:noMultiLvlLbl val="0"/>
      </c:catAx>
      <c:valAx>
        <c:axId val="143737216"/>
        <c:scaling>
          <c:orientation val="minMax"/>
        </c:scaling>
        <c:delete val="1"/>
        <c:axPos val="l"/>
        <c:numFmt formatCode="0%" sourceLinked="1"/>
        <c:majorTickMark val="out"/>
        <c:minorTickMark val="none"/>
        <c:tickLblPos val="nextTo"/>
        <c:crossAx val="14373132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a:t>
            </a:r>
            <a:r>
              <a:rPr lang="en-US" baseline="0"/>
              <a:t> Use Among High School Students</a:t>
            </a:r>
            <a:endParaRPr lang="en-US"/>
          </a:p>
        </c:rich>
      </c:tx>
      <c:layout/>
      <c:overlay val="0"/>
    </c:title>
    <c:autoTitleDeleted val="0"/>
    <c:plotArea>
      <c:layout/>
      <c:barChart>
        <c:barDir val="col"/>
        <c:grouping val="clustered"/>
        <c:varyColors val="0"/>
        <c:ser>
          <c:idx val="0"/>
          <c:order val="0"/>
          <c:tx>
            <c:strRef>
              <c:f>Drugs!$A$8</c:f>
              <c:strCache>
                <c:ptCount val="1"/>
                <c:pt idx="0">
                  <c:v>Oxford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0.28999999999999998</c:v>
                </c:pt>
                <c:pt idx="1">
                  <c:v>0.27</c:v>
                </c:pt>
                <c:pt idx="2">
                  <c:v>0.06</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0.22</c:v>
                </c:pt>
                <c:pt idx="2">
                  <c:v>0.06</c:v>
                </c:pt>
              </c:numCache>
            </c:numRef>
          </c:val>
        </c:ser>
        <c:dLbls>
          <c:showLegendKey val="0"/>
          <c:showVal val="1"/>
          <c:showCatName val="0"/>
          <c:showSerName val="0"/>
          <c:showPercent val="0"/>
          <c:showBubbleSize val="0"/>
        </c:dLbls>
        <c:gapWidth val="150"/>
        <c:overlap val="-25"/>
        <c:axId val="145229696"/>
        <c:axId val="145231232"/>
      </c:barChart>
      <c:catAx>
        <c:axId val="145229696"/>
        <c:scaling>
          <c:orientation val="minMax"/>
        </c:scaling>
        <c:delete val="0"/>
        <c:axPos val="b"/>
        <c:majorTickMark val="none"/>
        <c:minorTickMark val="none"/>
        <c:tickLblPos val="nextTo"/>
        <c:crossAx val="145231232"/>
        <c:crosses val="autoZero"/>
        <c:auto val="1"/>
        <c:lblAlgn val="ctr"/>
        <c:lblOffset val="100"/>
        <c:noMultiLvlLbl val="0"/>
      </c:catAx>
      <c:valAx>
        <c:axId val="145231232"/>
        <c:scaling>
          <c:orientation val="minMax"/>
        </c:scaling>
        <c:delete val="1"/>
        <c:axPos val="l"/>
        <c:numFmt formatCode="0%" sourceLinked="1"/>
        <c:majorTickMark val="out"/>
        <c:minorTickMark val="none"/>
        <c:tickLblPos val="nextTo"/>
        <c:crossAx val="14522969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dirty="0"/>
              <a:t>Selected Measures of Physical Activity: Oxford County</a:t>
            </a:r>
          </a:p>
        </c:rich>
      </c:tx>
      <c:layout/>
      <c:overlay val="0"/>
    </c:title>
    <c:autoTitleDeleted val="0"/>
    <c:plotArea>
      <c:layout/>
      <c:barChart>
        <c:barDir val="col"/>
        <c:grouping val="clustered"/>
        <c:varyColors val="0"/>
        <c:ser>
          <c:idx val="0"/>
          <c:order val="0"/>
          <c:tx>
            <c:strRef>
              <c:f>PAN!$A$3</c:f>
              <c:strCache>
                <c:ptCount val="1"/>
                <c:pt idx="0">
                  <c:v>Oxford County</c:v>
                </c:pt>
              </c:strCache>
            </c:strRef>
          </c:tx>
          <c:invertIfNegative val="0"/>
          <c:cat>
            <c:strRef>
              <c:f>PAN!$B$2:$D$2</c:f>
              <c:strCache>
                <c:ptCount val="3"/>
                <c:pt idx="0">
                  <c:v>No Physical Activity in Past Month - Adults</c:v>
                </c:pt>
                <c:pt idx="1">
                  <c:v>Met Recommendations for Physical Activity - Adults</c:v>
                </c:pt>
                <c:pt idx="2">
                  <c:v>Met Recommendations for Physical Activity - High School Students</c:v>
                </c:pt>
              </c:strCache>
            </c:strRef>
          </c:cat>
          <c:val>
            <c:numRef>
              <c:f>PAN!$B$3:$D$3</c:f>
              <c:numCache>
                <c:formatCode>0%</c:formatCode>
                <c:ptCount val="3"/>
                <c:pt idx="0">
                  <c:v>0.24</c:v>
                </c:pt>
                <c:pt idx="1">
                  <c:v>0.5</c:v>
                </c:pt>
                <c:pt idx="2">
                  <c:v>0.41</c:v>
                </c:pt>
              </c:numCache>
            </c:numRef>
          </c:val>
        </c:ser>
        <c:ser>
          <c:idx val="1"/>
          <c:order val="1"/>
          <c:tx>
            <c:strRef>
              <c:f>PAN!$A$4</c:f>
              <c:strCache>
                <c:ptCount val="1"/>
                <c:pt idx="0">
                  <c:v>Maine</c:v>
                </c:pt>
              </c:strCache>
            </c:strRef>
          </c:tx>
          <c:invertIfNegative val="0"/>
          <c:cat>
            <c:strRef>
              <c:f>PAN!$B$2:$D$2</c:f>
              <c:strCache>
                <c:ptCount val="3"/>
                <c:pt idx="0">
                  <c:v>No Physical Activity in Past Month - Adults</c:v>
                </c:pt>
                <c:pt idx="1">
                  <c:v>Met Recommendations for Physical Activity - Adults</c:v>
                </c:pt>
                <c:pt idx="2">
                  <c:v>Met Recommendations for Physical Activity - High School Students</c:v>
                </c:pt>
              </c:strCache>
            </c:strRef>
          </c:cat>
          <c:val>
            <c:numRef>
              <c:f>PAN!$B$4:$D$4</c:f>
              <c:numCache>
                <c:formatCode>0%</c:formatCode>
                <c:ptCount val="3"/>
                <c:pt idx="0">
                  <c:v>0.22</c:v>
                </c:pt>
                <c:pt idx="1">
                  <c:v>0.53</c:v>
                </c:pt>
                <c:pt idx="2">
                  <c:v>0.44</c:v>
                </c:pt>
              </c:numCache>
            </c:numRef>
          </c:val>
        </c:ser>
        <c:dLbls>
          <c:showLegendKey val="0"/>
          <c:showVal val="1"/>
          <c:showCatName val="0"/>
          <c:showSerName val="0"/>
          <c:showPercent val="0"/>
          <c:showBubbleSize val="0"/>
        </c:dLbls>
        <c:gapWidth val="150"/>
        <c:overlap val="-25"/>
        <c:axId val="155330816"/>
        <c:axId val="155389952"/>
      </c:barChart>
      <c:catAx>
        <c:axId val="155330816"/>
        <c:scaling>
          <c:orientation val="minMax"/>
        </c:scaling>
        <c:delete val="0"/>
        <c:axPos val="b"/>
        <c:majorTickMark val="none"/>
        <c:minorTickMark val="none"/>
        <c:tickLblPos val="nextTo"/>
        <c:crossAx val="155389952"/>
        <c:crosses val="autoZero"/>
        <c:auto val="1"/>
        <c:lblAlgn val="ctr"/>
        <c:lblOffset val="100"/>
        <c:noMultiLvlLbl val="0"/>
      </c:catAx>
      <c:valAx>
        <c:axId val="155389952"/>
        <c:scaling>
          <c:orientation val="minMax"/>
        </c:scaling>
        <c:delete val="1"/>
        <c:axPos val="l"/>
        <c:numFmt formatCode="0%" sourceLinked="1"/>
        <c:majorTickMark val="out"/>
        <c:minorTickMark val="none"/>
        <c:tickLblPos val="nextTo"/>
        <c:crossAx val="15533081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dirty="0"/>
              <a:t>Selected Measures on Nutrition: Oxford County</a:t>
            </a:r>
          </a:p>
        </c:rich>
      </c:tx>
      <c:layout/>
      <c:overlay val="0"/>
    </c:title>
    <c:autoTitleDeleted val="0"/>
    <c:plotArea>
      <c:layout/>
      <c:barChart>
        <c:barDir val="col"/>
        <c:grouping val="clustered"/>
        <c:varyColors val="0"/>
        <c:ser>
          <c:idx val="0"/>
          <c:order val="0"/>
          <c:tx>
            <c:strRef>
              <c:f>PAN!$A$12</c:f>
              <c:strCache>
                <c:ptCount val="1"/>
                <c:pt idx="0">
                  <c:v>Oxford County</c:v>
                </c:pt>
              </c:strCache>
            </c:strRef>
          </c:tx>
          <c:invertIfNegative val="0"/>
          <c:cat>
            <c:strRef>
              <c:f>PAN!$B$11:$D$11</c:f>
              <c:strCache>
                <c:ptCount val="3"/>
                <c:pt idx="0">
                  <c:v>Fruit Consumption among Adults (&lt;1/day)</c:v>
                </c:pt>
                <c:pt idx="1">
                  <c:v>Vegetable Consumption among Adults (&lt;1/day)</c:v>
                </c:pt>
                <c:pt idx="2">
                  <c:v>Fruit &amp; Vegetable Consumption - High School Students</c:v>
                </c:pt>
              </c:strCache>
            </c:strRef>
          </c:cat>
          <c:val>
            <c:numRef>
              <c:f>PAN!$B$12:$D$12</c:f>
              <c:numCache>
                <c:formatCode>0%</c:formatCode>
                <c:ptCount val="3"/>
                <c:pt idx="0">
                  <c:v>0.36</c:v>
                </c:pt>
                <c:pt idx="1">
                  <c:v>0.15</c:v>
                </c:pt>
                <c:pt idx="2">
                  <c:v>0.14000000000000001</c:v>
                </c:pt>
              </c:numCache>
            </c:numRef>
          </c:val>
        </c:ser>
        <c:ser>
          <c:idx val="1"/>
          <c:order val="1"/>
          <c:tx>
            <c:strRef>
              <c:f>PAN!$A$13</c:f>
              <c:strCache>
                <c:ptCount val="1"/>
                <c:pt idx="0">
                  <c:v>Maine</c:v>
                </c:pt>
              </c:strCache>
            </c:strRef>
          </c:tx>
          <c:invertIfNegative val="0"/>
          <c:cat>
            <c:strRef>
              <c:f>PAN!$B$11:$D$11</c:f>
              <c:strCache>
                <c:ptCount val="3"/>
                <c:pt idx="0">
                  <c:v>Fruit Consumption among Adults (&lt;1/day)</c:v>
                </c:pt>
                <c:pt idx="1">
                  <c:v>Vegetable Consumption among Adults (&lt;1/day)</c:v>
                </c:pt>
                <c:pt idx="2">
                  <c:v>Fruit &amp; Vegetable Consumption - High School Students</c:v>
                </c:pt>
              </c:strCache>
            </c:strRef>
          </c:cat>
          <c:val>
            <c:numRef>
              <c:f>PAN!$B$13:$D$13</c:f>
              <c:numCache>
                <c:formatCode>0%</c:formatCode>
                <c:ptCount val="3"/>
                <c:pt idx="0">
                  <c:v>0.34</c:v>
                </c:pt>
                <c:pt idx="1">
                  <c:v>0.18</c:v>
                </c:pt>
                <c:pt idx="2">
                  <c:v>0.17</c:v>
                </c:pt>
              </c:numCache>
            </c:numRef>
          </c:val>
        </c:ser>
        <c:dLbls>
          <c:showLegendKey val="0"/>
          <c:showVal val="1"/>
          <c:showCatName val="0"/>
          <c:showSerName val="0"/>
          <c:showPercent val="0"/>
          <c:showBubbleSize val="0"/>
        </c:dLbls>
        <c:gapWidth val="150"/>
        <c:overlap val="-25"/>
        <c:axId val="155489024"/>
        <c:axId val="155490560"/>
      </c:barChart>
      <c:catAx>
        <c:axId val="155489024"/>
        <c:scaling>
          <c:orientation val="minMax"/>
        </c:scaling>
        <c:delete val="0"/>
        <c:axPos val="b"/>
        <c:majorTickMark val="none"/>
        <c:minorTickMark val="none"/>
        <c:tickLblPos val="nextTo"/>
        <c:crossAx val="155490560"/>
        <c:crosses val="autoZero"/>
        <c:auto val="1"/>
        <c:lblAlgn val="ctr"/>
        <c:lblOffset val="100"/>
        <c:noMultiLvlLbl val="0"/>
      </c:catAx>
      <c:valAx>
        <c:axId val="155490560"/>
        <c:scaling>
          <c:orientation val="minMax"/>
        </c:scaling>
        <c:delete val="1"/>
        <c:axPos val="l"/>
        <c:numFmt formatCode="0%" sourceLinked="1"/>
        <c:majorTickMark val="out"/>
        <c:minorTickMark val="none"/>
        <c:tickLblPos val="nextTo"/>
        <c:crossAx val="15548902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Adults Who Report Ever Having Anxiety or Depression  </a:t>
            </a:r>
            <a:endParaRPr lang="en-US"/>
          </a:p>
        </c:rich>
      </c:tx>
      <c:layout/>
      <c:overlay val="0"/>
    </c:title>
    <c:autoTitleDeleted val="0"/>
    <c:plotArea>
      <c:layout/>
      <c:barChart>
        <c:barDir val="col"/>
        <c:grouping val="clustered"/>
        <c:varyColors val="0"/>
        <c:ser>
          <c:idx val="0"/>
          <c:order val="0"/>
          <c:tx>
            <c:strRef>
              <c:f>'Mental Health'!$A$5</c:f>
              <c:strCache>
                <c:ptCount val="1"/>
                <c:pt idx="0">
                  <c:v>Oxford County</c:v>
                </c:pt>
              </c:strCache>
            </c:strRef>
          </c:tx>
          <c:invertIfNegative val="0"/>
          <c:cat>
            <c:strRef>
              <c:f>'Mental Health'!$B$4:$C$4</c:f>
              <c:strCache>
                <c:ptCount val="2"/>
                <c:pt idx="0">
                  <c:v>Anxiety-Adults</c:v>
                </c:pt>
                <c:pt idx="1">
                  <c:v>Depression-Adults</c:v>
                </c:pt>
              </c:strCache>
            </c:strRef>
          </c:cat>
          <c:val>
            <c:numRef>
              <c:f>'Mental Health'!$B$5:$C$5</c:f>
              <c:numCache>
                <c:formatCode>0%</c:formatCode>
                <c:ptCount val="2"/>
                <c:pt idx="0">
                  <c:v>0.17</c:v>
                </c:pt>
                <c:pt idx="1">
                  <c:v>0.22</c:v>
                </c:pt>
              </c:numCache>
            </c:numRef>
          </c:val>
        </c:ser>
        <c:ser>
          <c:idx val="1"/>
          <c:order val="1"/>
          <c:tx>
            <c:strRef>
              <c:f>'Mental Health'!$A$6</c:f>
              <c:strCache>
                <c:ptCount val="1"/>
                <c:pt idx="0">
                  <c:v>Maine</c:v>
                </c:pt>
              </c:strCache>
            </c:strRef>
          </c:tx>
          <c:invertIfNegative val="0"/>
          <c:cat>
            <c:strRef>
              <c:f>'Mental Health'!$B$4:$C$4</c:f>
              <c:strCache>
                <c:ptCount val="2"/>
                <c:pt idx="0">
                  <c:v>Anxiety-Adults</c:v>
                </c:pt>
                <c:pt idx="1">
                  <c:v>Depression-Adults</c:v>
                </c:pt>
              </c:strCache>
            </c:strRef>
          </c:cat>
          <c:val>
            <c:numRef>
              <c:f>'Mental Health'!$B$6:$C$6</c:f>
              <c:numCache>
                <c:formatCode>0%</c:formatCode>
                <c:ptCount val="2"/>
                <c:pt idx="0">
                  <c:v>0.19</c:v>
                </c:pt>
                <c:pt idx="1">
                  <c:v>0.24</c:v>
                </c:pt>
              </c:numCache>
            </c:numRef>
          </c:val>
        </c:ser>
        <c:dLbls>
          <c:showLegendKey val="0"/>
          <c:showVal val="1"/>
          <c:showCatName val="0"/>
          <c:showSerName val="0"/>
          <c:showPercent val="0"/>
          <c:showBubbleSize val="0"/>
        </c:dLbls>
        <c:gapWidth val="150"/>
        <c:overlap val="-25"/>
        <c:axId val="170566400"/>
        <c:axId val="170567936"/>
      </c:barChart>
      <c:catAx>
        <c:axId val="170566400"/>
        <c:scaling>
          <c:orientation val="minMax"/>
        </c:scaling>
        <c:delete val="0"/>
        <c:axPos val="b"/>
        <c:majorTickMark val="none"/>
        <c:minorTickMark val="none"/>
        <c:tickLblPos val="nextTo"/>
        <c:crossAx val="170567936"/>
        <c:crosses val="autoZero"/>
        <c:auto val="1"/>
        <c:lblAlgn val="ctr"/>
        <c:lblOffset val="100"/>
        <c:noMultiLvlLbl val="0"/>
      </c:catAx>
      <c:valAx>
        <c:axId val="170567936"/>
        <c:scaling>
          <c:orientation val="minMax"/>
        </c:scaling>
        <c:delete val="1"/>
        <c:axPos val="l"/>
        <c:numFmt formatCode="0%" sourceLinked="1"/>
        <c:majorTickMark val="out"/>
        <c:minorTickMark val="none"/>
        <c:tickLblPos val="nextTo"/>
        <c:crossAx val="170566400"/>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this graphic, the first two sets of bars/columns are data for adults. The bars show the percentage of adults who consume </a:t>
            </a:r>
            <a:r>
              <a:rPr lang="en-US" sz="1200" kern="1200" dirty="0" smtClean="0">
                <a:solidFill>
                  <a:schemeClr val="tx1"/>
                </a:solidFill>
                <a:effectLst/>
                <a:latin typeface="+mn-lt"/>
                <a:ea typeface="+mn-ea"/>
                <a:cs typeface="+mn-cs"/>
              </a:rPr>
              <a:t>less than one serving per day of fruits, fruit juice, or vegetables.</a:t>
            </a:r>
            <a:endParaRPr lang="en-US" baseline="0" dirty="0" smtClean="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36% of adults in Oxford County report having fewer than 1 serving of fruit per day compared to 34% in Maine.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15% of adults in Oxford County report having fewer than 1 serving of veggies per day compared to 18% in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final set of bars/columns are data for high school students in grades 9-12. This shows </a:t>
            </a:r>
            <a:r>
              <a:rPr lang="en-US" dirty="0" smtClean="0"/>
              <a:t>the p</a:t>
            </a:r>
            <a:r>
              <a:rPr lang="en-US" sz="1200" kern="1200" dirty="0" smtClean="0">
                <a:solidFill>
                  <a:schemeClr val="tx1"/>
                </a:solidFill>
                <a:effectLst/>
                <a:latin typeface="+mn-lt"/>
                <a:ea typeface="+mn-ea"/>
                <a:cs typeface="+mn-cs"/>
              </a:rPr>
              <a:t>ercentage of students who drank 100% fruit juice, ate fruit and/or ate vegetables five or more times per day during the past seven days.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Oxford County, a smaller percentage of HS students reported having 5+ fruits/veggies per day over the previous week than the state percentage. This percentage is statistically significant and is lower than Maine.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a:t>
            </a:r>
            <a:r>
              <a:rPr lang="en-US" baseline="0" dirty="0" smtClean="0"/>
              <a:t>17% </a:t>
            </a:r>
            <a:r>
              <a:rPr lang="en-US" baseline="0" dirty="0" smtClean="0"/>
              <a:t>in Oxford County and 19% in Maine). It is similar for the county and state.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is </a:t>
            </a:r>
            <a:r>
              <a:rPr lang="en-US" baseline="0" dirty="0" smtClean="0"/>
              <a:t>similar for the county and state </a:t>
            </a:r>
            <a:r>
              <a:rPr lang="en-US" baseline="0" dirty="0" smtClean="0"/>
              <a:t>(</a:t>
            </a:r>
            <a:r>
              <a:rPr lang="en-US" baseline="0" dirty="0" smtClean="0"/>
              <a:t>22% </a:t>
            </a:r>
            <a:r>
              <a:rPr lang="en-US" baseline="0" dirty="0" smtClean="0"/>
              <a:t>in Oxford County and </a:t>
            </a:r>
            <a:r>
              <a:rPr lang="en-US" baseline="0" dirty="0" smtClean="0"/>
              <a:t>24% </a:t>
            </a:r>
            <a:r>
              <a:rPr lang="en-US" baseline="0" dirty="0" smtClean="0"/>
              <a:t>in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Oxford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a:t>
            </a:r>
            <a:r>
              <a:rPr lang="en-US" i="1" baseline="0" smtClean="0"/>
              <a:t>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a:t>
            </a:r>
            <a:r>
              <a:rPr lang="en-US" dirty="0" smtClean="0"/>
              <a:t>–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t>
            </a:r>
            <a:r>
              <a:rPr lang="en-US" baseline="0" smtClean="0"/>
              <a:t>All comments are welcome.</a:t>
            </a:r>
            <a:endParaRPr lang="en-US"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Oxford County based on information provided by the 61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3 issues affecting where we live, work, learn, and play in Oxford County based on information provided by the 61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shows data about what high school students report for substance use.</a:t>
            </a:r>
          </a:p>
          <a:p>
            <a:pPr marL="171450" indent="-171450">
              <a:spcAft>
                <a:spcPts val="600"/>
              </a:spcAft>
              <a:buFont typeface="Arial" panose="020B0604020202020204" pitchFamily="34" charset="0"/>
              <a:buChar char="•"/>
            </a:pPr>
            <a:r>
              <a:rPr lang="en-US"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baseline="0" dirty="0" smtClean="0"/>
              <a:t>In Oxford County, a larger percentage of HS students reported drinking alcohol and using marijuana in the past 30 days than the state percentage. This number is statistically significant for the percentage of students who use marijuana in Oxford County. </a:t>
            </a:r>
          </a:p>
          <a:p>
            <a:pPr marL="171450" indent="-171450">
              <a:spcAft>
                <a:spcPts val="600"/>
              </a:spcAft>
              <a:buFont typeface="Arial" panose="020B0604020202020204" pitchFamily="34" charset="0"/>
              <a:buChar char="•"/>
            </a:pPr>
            <a:r>
              <a:rPr lang="en-US" baseline="0" dirty="0" smtClean="0"/>
              <a:t>High school students in Oxford County and throughout the state report using Rx drugs for nonmedical reasons at the same level – 6% in the past 30 days.</a:t>
            </a:r>
          </a:p>
          <a:p>
            <a:pPr marL="171450" indent="-171450">
              <a:spcAft>
                <a:spcPts val="600"/>
              </a:spcAft>
              <a:buFont typeface="Arial" panose="020B0604020202020204" pitchFamily="34" charset="0"/>
              <a:buChar char="•"/>
            </a:pPr>
            <a:r>
              <a:rPr lang="en-US" baseline="0" dirty="0" smtClean="0"/>
              <a:t>Another way to think of these numbers is to think of 29 of every 100 students using alcohol in the past 30 days or 27 of every 100 using marijuana in the past 30 days…..</a:t>
            </a:r>
          </a:p>
          <a:p>
            <a:pPr marL="171450" indent="-171450">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Physical Activity</a:t>
            </a:r>
            <a:r>
              <a:rPr lang="en-US" baseline="0" dirty="0" smtClean="0"/>
              <a:t> &amp; Nutrition is related to Obesity.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first two sets of bars/columns are data for adults.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24% of adults in Oxford County report having had no PA in the past month compared to 22% in Maine.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50% of adults in Oxford County met PA recommendations while 53% of adults in Maine did. (150 minutes of moderate intensity aerobic activity per week and muscle-strengthening activities on at least 2 days/</a:t>
            </a:r>
            <a:r>
              <a:rPr lang="en-US" baseline="0" dirty="0" err="1" smtClean="0"/>
              <a:t>wk</a:t>
            </a:r>
            <a:r>
              <a:rPr lang="en-US" baseline="0" dirty="0" smtClean="0"/>
              <a:t> that work all major muscle groups).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last set of bars/columns are data for high school students in grades 9-12.</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Slightly fewer Oxford County students met PA recommendations than all students in Maine (Recommendation for youth is 60 minutes or more per day).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5321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10/14/2015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Oxford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Physical Activity and Nutrition</a:t>
            </a:r>
            <a:br>
              <a:rPr lang="en-US" dirty="0" smtClean="0"/>
            </a:br>
            <a:r>
              <a:rPr lang="en-US" dirty="0" smtClean="0">
                <a:solidFill>
                  <a:schemeClr val="accent2"/>
                </a:solidFill>
              </a:rPr>
              <a:t>Oxford County</a:t>
            </a:r>
            <a:endParaRPr lang="en-US" dirty="0"/>
          </a:p>
        </p:txBody>
      </p:sp>
      <p:sp>
        <p:nvSpPr>
          <p:cNvPr id="9" name="TextBox 8"/>
          <p:cNvSpPr txBox="1"/>
          <p:nvPr/>
        </p:nvSpPr>
        <p:spPr>
          <a:xfrm>
            <a:off x="573578" y="6172200"/>
            <a:ext cx="8021782" cy="646331"/>
          </a:xfrm>
          <a:prstGeom prst="rect">
            <a:avLst/>
          </a:prstGeom>
          <a:noFill/>
        </p:spPr>
        <p:txBody>
          <a:bodyPr wrap="square" rtlCol="0">
            <a:spAutoFit/>
          </a:bodyPr>
          <a:lstStyle/>
          <a:p>
            <a:r>
              <a:rPr lang="en-US" sz="1200" dirty="0"/>
              <a:t>Source for No physical activity in past month (adults): BRFSS (U.S. Core), 2013</a:t>
            </a:r>
          </a:p>
          <a:p>
            <a:r>
              <a:rPr lang="en-US" sz="1200" dirty="0"/>
              <a:t>Source for Met physical activity recommendations adults: BRFSS (U.S.  Core), 2013</a:t>
            </a:r>
          </a:p>
          <a:p>
            <a:r>
              <a:rPr lang="en-US" sz="1200" dirty="0"/>
              <a:t>Source for Met physical activity recommendations high school students: MIYHS, 2013</a:t>
            </a:r>
          </a:p>
        </p:txBody>
      </p:sp>
      <p:graphicFrame>
        <p:nvGraphicFramePr>
          <p:cNvPr id="6" name="Chart 5"/>
          <p:cNvGraphicFramePr>
            <a:graphicFrameLocks/>
          </p:cNvGraphicFramePr>
          <p:nvPr>
            <p:extLst>
              <p:ext uri="{D42A27DB-BD31-4B8C-83A1-F6EECF244321}">
                <p14:modId xmlns:p14="http://schemas.microsoft.com/office/powerpoint/2010/main" val="1382544789"/>
              </p:ext>
            </p:extLst>
          </p:nvPr>
        </p:nvGraphicFramePr>
        <p:xfrm>
          <a:off x="573578" y="1905000"/>
          <a:ext cx="7960822"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Physical Activity and Nutrition</a:t>
            </a:r>
            <a:br>
              <a:rPr lang="en-US" dirty="0" smtClean="0"/>
            </a:br>
            <a:r>
              <a:rPr lang="en-US" dirty="0" smtClean="0">
                <a:solidFill>
                  <a:schemeClr val="accent2"/>
                </a:solidFill>
              </a:rPr>
              <a:t>Oxford County</a:t>
            </a:r>
            <a:endParaRPr lang="en-US" dirty="0"/>
          </a:p>
        </p:txBody>
      </p:sp>
      <p:sp>
        <p:nvSpPr>
          <p:cNvPr id="9" name="TextBox 8"/>
          <p:cNvSpPr txBox="1"/>
          <p:nvPr/>
        </p:nvSpPr>
        <p:spPr>
          <a:xfrm>
            <a:off x="573578" y="6172200"/>
            <a:ext cx="8021782" cy="461665"/>
          </a:xfrm>
          <a:prstGeom prst="rect">
            <a:avLst/>
          </a:prstGeom>
          <a:noFill/>
        </p:spPr>
        <p:txBody>
          <a:bodyPr wrap="square" rtlCol="0">
            <a:spAutoFit/>
          </a:bodyPr>
          <a:lstStyle/>
          <a:p>
            <a:r>
              <a:rPr lang="en-US" sz="1200" dirty="0"/>
              <a:t>Source for Adults: Behavioral Risk Factor Surveillance System (BRFSS), 2013</a:t>
            </a:r>
          </a:p>
          <a:p>
            <a:r>
              <a:rPr lang="en-US" sz="1200" dirty="0"/>
              <a:t>Source for High School Students: Maine Integrated Youth Health Survey (MIYHS), 2013</a:t>
            </a:r>
          </a:p>
        </p:txBody>
      </p:sp>
      <p:graphicFrame>
        <p:nvGraphicFramePr>
          <p:cNvPr id="5" name="Chart 4"/>
          <p:cNvGraphicFramePr>
            <a:graphicFrameLocks/>
          </p:cNvGraphicFramePr>
          <p:nvPr>
            <p:extLst>
              <p:ext uri="{D42A27DB-BD31-4B8C-83A1-F6EECF244321}">
                <p14:modId xmlns:p14="http://schemas.microsoft.com/office/powerpoint/2010/main" val="3259504318"/>
              </p:ext>
            </p:extLst>
          </p:nvPr>
        </p:nvGraphicFramePr>
        <p:xfrm>
          <a:off x="582722" y="1981200"/>
          <a:ext cx="7875478"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314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a:t>
            </a:r>
            <a:br>
              <a:rPr lang="en-US" dirty="0" smtClean="0"/>
            </a:br>
            <a:r>
              <a:rPr lang="en-US" dirty="0" smtClean="0">
                <a:solidFill>
                  <a:schemeClr val="accent2"/>
                </a:solidFill>
              </a:rPr>
              <a:t>Oxford County</a:t>
            </a:r>
            <a:endParaRPr lang="en-US" dirty="0">
              <a:solidFill>
                <a:schemeClr val="accent2"/>
              </a:solidFill>
            </a:endParaRPr>
          </a:p>
        </p:txBody>
      </p:sp>
      <p:sp>
        <p:nvSpPr>
          <p:cNvPr id="3" name="TextBox 2"/>
          <p:cNvSpPr txBox="1"/>
          <p:nvPr/>
        </p:nvSpPr>
        <p:spPr>
          <a:xfrm>
            <a:off x="609600" y="6172200"/>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4022925912"/>
              </p:ext>
            </p:extLst>
          </p:nvPr>
        </p:nvGraphicFramePr>
        <p:xfrm>
          <a:off x="586154" y="1676400"/>
          <a:ext cx="7948246"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685800" y="2057400"/>
            <a:ext cx="8229600" cy="4724400"/>
          </a:xfrm>
          <a:solidFill>
            <a:schemeClr val="accent2">
              <a:lumMod val="20000"/>
              <a:lumOff val="80000"/>
            </a:schemeClr>
          </a:solidFill>
        </p:spPr>
        <p:txBody>
          <a:bodyPr>
            <a:normAutofit/>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990289"/>
            <a:ext cx="7696200" cy="55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538" y="3093948"/>
            <a:ext cx="7702062" cy="189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109786"/>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Oxford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Oxford County 61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9" name="Chart 8"/>
          <p:cNvGraphicFramePr>
            <a:graphicFrameLocks/>
          </p:cNvGraphicFramePr>
          <p:nvPr>
            <p:extLst>
              <p:ext uri="{D42A27DB-BD31-4B8C-83A1-F6EECF244321}">
                <p14:modId xmlns:p14="http://schemas.microsoft.com/office/powerpoint/2010/main" val="2583264269"/>
              </p:ext>
            </p:extLst>
          </p:nvPr>
        </p:nvGraphicFramePr>
        <p:xfrm>
          <a:off x="562708" y="2274332"/>
          <a:ext cx="7895492"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Oxford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Oxford County 61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096604295"/>
              </p:ext>
            </p:extLst>
          </p:nvPr>
        </p:nvGraphicFramePr>
        <p:xfrm>
          <a:off x="609600" y="2274331"/>
          <a:ext cx="77724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drug </a:t>
            </a:r>
            <a:r>
              <a:rPr lang="en-US" dirty="0" smtClean="0"/>
              <a:t>&amp; </a:t>
            </a:r>
            <a:r>
              <a:rPr lang="en-US" dirty="0" smtClean="0"/>
              <a:t>alcohol abuse, physical activity </a:t>
            </a:r>
            <a:r>
              <a:rPr lang="en-US" dirty="0" smtClean="0"/>
              <a:t>&amp; </a:t>
            </a:r>
            <a:r>
              <a:rPr lang="en-US" dirty="0" smtClean="0"/>
              <a:t>nutrition, and mental health</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0480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Oxford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Maine Integrated Youth Health Survey, 2013</a:t>
            </a:r>
          </a:p>
        </p:txBody>
      </p:sp>
      <p:graphicFrame>
        <p:nvGraphicFramePr>
          <p:cNvPr id="5" name="Chart 4"/>
          <p:cNvGraphicFramePr>
            <a:graphicFrameLocks/>
          </p:cNvGraphicFramePr>
          <p:nvPr>
            <p:extLst>
              <p:ext uri="{D42A27DB-BD31-4B8C-83A1-F6EECF244321}">
                <p14:modId xmlns:p14="http://schemas.microsoft.com/office/powerpoint/2010/main" val="28018606"/>
              </p:ext>
            </p:extLst>
          </p:nvPr>
        </p:nvGraphicFramePr>
        <p:xfrm>
          <a:off x="551686" y="1752600"/>
          <a:ext cx="7525513"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4621</TotalTime>
  <Words>2288</Words>
  <Application>Microsoft Office PowerPoint</Application>
  <PresentationFormat>On-screen Show (4:3)</PresentationFormat>
  <Paragraphs>165</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Shared Community Health Needs Assessment (CHNA)</vt:lpstr>
      <vt:lpstr>Maine SHNAPP Funders</vt:lpstr>
      <vt:lpstr>Setting the Stage for Our Story</vt:lpstr>
      <vt:lpstr>The Script</vt:lpstr>
      <vt:lpstr>Our Task Today….</vt:lpstr>
      <vt:lpstr>Top health issues for Oxford County</vt:lpstr>
      <vt:lpstr>Top issues affecting where we live, work, learn &amp; play in Oxford County</vt:lpstr>
      <vt:lpstr>Quick look at data about drug &amp; alcohol abuse, physical activity &amp; nutrition, and mental health</vt:lpstr>
      <vt:lpstr>Drug &amp; Alcohol Abuse Oxford County</vt:lpstr>
      <vt:lpstr> Physical Activity and Nutrition Oxford County</vt:lpstr>
      <vt:lpstr> Physical Activity and Nutrition Oxford County</vt:lpstr>
      <vt:lpstr>Mental Health Oxford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265</cp:revision>
  <cp:lastPrinted>2015-10-02T18:28:17Z</cp:lastPrinted>
  <dcterms:created xsi:type="dcterms:W3CDTF">2015-06-09T16:33:57Z</dcterms:created>
  <dcterms:modified xsi:type="dcterms:W3CDTF">2015-10-14T23:28:15Z</dcterms:modified>
</cp:coreProperties>
</file>